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59" r:id="rId3"/>
    <p:sldId id="301" r:id="rId4"/>
    <p:sldId id="302" r:id="rId5"/>
    <p:sldId id="324" r:id="rId6"/>
    <p:sldId id="327" r:id="rId7"/>
    <p:sldId id="263" r:id="rId8"/>
    <p:sldId id="314" r:id="rId9"/>
    <p:sldId id="264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383D51"/>
    <a:srgbClr val="3A3D55"/>
    <a:srgbClr val="363C51"/>
    <a:srgbClr val="373B54"/>
    <a:srgbClr val="343853"/>
    <a:srgbClr val="303553"/>
    <a:srgbClr val="212848"/>
    <a:srgbClr val="1B2141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42" y="108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E0BA-CE27-4122-8E8F-8EE76167402A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0974-2C15-497E-B433-22B694D0F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E0BA-CE27-4122-8E8F-8EE76167402A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0974-2C15-497E-B433-22B694D0F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E0BA-CE27-4122-8E8F-8EE76167402A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0974-2C15-497E-B433-22B694D0F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E0BA-CE27-4122-8E8F-8EE76167402A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0974-2C15-497E-B433-22B694D0F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E0BA-CE27-4122-8E8F-8EE76167402A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0974-2C15-497E-B433-22B694D0F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E0BA-CE27-4122-8E8F-8EE76167402A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0974-2C15-497E-B433-22B694D0F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E0BA-CE27-4122-8E8F-8EE76167402A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0974-2C15-497E-B433-22B694D0F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E0BA-CE27-4122-8E8F-8EE76167402A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0974-2C15-497E-B433-22B694D0F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E0BA-CE27-4122-8E8F-8EE76167402A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0974-2C15-497E-B433-22B694D0F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E0BA-CE27-4122-8E8F-8EE76167402A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0974-2C15-497E-B433-22B694D0F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E0BA-CE27-4122-8E8F-8EE76167402A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E0974-2C15-497E-B433-22B694D0F6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4E0BA-CE27-4122-8E8F-8EE76167402A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0974-2C15-497E-B433-22B694D0F6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zakupki.r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9079" cy="6858000"/>
          </a:xfrm>
          <a:prstGeom prst="rect">
            <a:avLst/>
          </a:prstGeom>
          <a:effectLst>
            <a:outerShdw blurRad="203200" dist="50800" dir="5400000" algn="ctr" rotWithShape="0">
              <a:srgbClr val="000000">
                <a:alpha val="74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665" y="5712260"/>
            <a:ext cx="1033024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КОММЕРЧЕСКАЯ АРЕНДА В НОВОМ АЭРОВОКЗАЛЬНОМ КОМПЛЕКСЕ</a:t>
            </a:r>
          </a:p>
          <a:p>
            <a:r>
              <a:rPr lang="ru-RU" sz="2400" dirty="0">
                <a:solidFill>
                  <a:schemeClr val="bg1"/>
                </a:solidFill>
              </a:rPr>
              <a:t>ЗАПРОС ПРЕДЛОЖЕНИЙ </a:t>
            </a:r>
            <a:r>
              <a:rPr lang="ru-RU" sz="2400" dirty="0" smtClean="0">
                <a:solidFill>
                  <a:schemeClr val="bg1"/>
                </a:solidFill>
              </a:rPr>
              <a:t>№ </a:t>
            </a:r>
            <a:r>
              <a:rPr lang="en-US" sz="2400" dirty="0" smtClean="0">
                <a:solidFill>
                  <a:schemeClr val="bg1"/>
                </a:solidFill>
              </a:rPr>
              <a:t>133001840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  <a:p>
            <a:pPr algn="r">
              <a:lnSpc>
                <a:spcPct val="80000"/>
              </a:lnSpc>
            </a:pPr>
            <a:endParaRPr lang="ru-RU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0166" y="558312"/>
            <a:ext cx="11118143" cy="10548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1043305"/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Аэропорт Магадан предлагает в аренду коммерческие площади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50166" y="4713606"/>
            <a:ext cx="6967957" cy="193426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коммерческой деятельности в Аэропорту формирует положительный имидж компании </a:t>
            </a:r>
            <a:b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расширяет границы рекламирования бренда</a:t>
            </a:r>
            <a:endParaRPr lang="ru-RU" sz="23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7645" y="2075553"/>
            <a:ext cx="5121836" cy="188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проходимость (пассажиры рейсов, провожающие и встречающие); 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Сформированное расписание регулярных рейсов; 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ближайших альтернативных точек.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0166" y="237120"/>
            <a:ext cx="11661747" cy="11710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1.jpg"/>
          <p:cNvPicPr>
            <a:picLocks noChangeAspect="1"/>
          </p:cNvPicPr>
          <p:nvPr/>
        </p:nvPicPr>
        <p:blipFill rotWithShape="1">
          <a:blip r:embed="rId2"/>
          <a:srcRect l="4525"/>
          <a:stretch>
            <a:fillRect/>
          </a:stretch>
        </p:blipFill>
        <p:spPr>
          <a:xfrm>
            <a:off x="7371162" y="1434660"/>
            <a:ext cx="4225018" cy="2377412"/>
          </a:xfrm>
          <a:prstGeom prst="rect">
            <a:avLst/>
          </a:prstGeom>
          <a:effectLst>
            <a:outerShdw blurRad="203200" dist="50800" dir="5400000" algn="ctr" rotWithShape="0">
              <a:srgbClr val="000000">
                <a:alpha val="74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5"/>
          <a:stretch>
            <a:fillRect/>
          </a:stretch>
        </p:blipFill>
        <p:spPr>
          <a:xfrm>
            <a:off x="7371161" y="4213785"/>
            <a:ext cx="4225020" cy="2211990"/>
          </a:xfrm>
          <a:prstGeom prst="rect">
            <a:avLst/>
          </a:prstGeom>
        </p:spPr>
      </p:pic>
      <p:pic>
        <p:nvPicPr>
          <p:cNvPr id="8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288" y="2114853"/>
            <a:ext cx="232463" cy="232466"/>
          </a:xfrm>
          <a:prstGeom prst="rect">
            <a:avLst/>
          </a:prstGeom>
        </p:spPr>
      </p:pic>
      <p:pic>
        <p:nvPicPr>
          <p:cNvPr id="10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2288" y="2781850"/>
            <a:ext cx="230992" cy="230992"/>
          </a:xfrm>
          <a:prstGeom prst="rect">
            <a:avLst/>
          </a:prstGeom>
        </p:spPr>
      </p:pic>
      <p:pic>
        <p:nvPicPr>
          <p:cNvPr id="1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2288" y="3454663"/>
            <a:ext cx="232463" cy="232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1906" y="510175"/>
            <a:ext cx="8915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 ВНУТРЕННИХ ВОЗДУШНЫХ АВИАЛИНИЙ, 2 ЭТАЖ, </a:t>
            </a:r>
          </a:p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НЕСТЕРИЛЬНАЯ ЗОНА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332" y="168670"/>
            <a:ext cx="11661747" cy="11710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7" y="1116371"/>
            <a:ext cx="10775049" cy="5111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1906" y="510175"/>
            <a:ext cx="8915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 ВНУТРЕННИХ ВОЗДУШНЫХ АВИАЛИНИЙ,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ЭТАЖ, </a:t>
            </a:r>
          </a:p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СТЕРИЛЬНАЯ ЗОНА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332" y="168670"/>
            <a:ext cx="11661747" cy="11710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19" y="1133624"/>
            <a:ext cx="10173771" cy="5127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417672"/>
              </p:ext>
            </p:extLst>
          </p:nvPr>
        </p:nvGraphicFramePr>
        <p:xfrm>
          <a:off x="236052" y="850501"/>
          <a:ext cx="11661748" cy="5688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016"/>
                <a:gridCol w="1066380"/>
                <a:gridCol w="540185"/>
                <a:gridCol w="2530862"/>
                <a:gridCol w="1340457"/>
                <a:gridCol w="5647848"/>
              </a:tblGrid>
              <a:tr h="56787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лота на схеме</a:t>
                      </a:r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кв.м.</a:t>
                      </a:r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Минимальные коммерческие условия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обеспечения заявки на участие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</a:tr>
              <a:tr h="918655">
                <a:tc>
                  <a:txBody>
                    <a:bodyPr/>
                    <a:lstStyle/>
                    <a:p>
                      <a:pPr marL="0" algn="ctr" defTabSz="1043305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Терминал внутренних воздушных  авиалиний, 3 этаж</a:t>
                      </a:r>
                    </a:p>
                    <a:p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стерильная зона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22,75 кв.м.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(двадцать) % от суммы ежемесячной выручки АРЕНДАТОРА без учета НДС, но не менее 1,40 руб., за одного пассажира, обслуженного аэропортом (всего обслуженных), руб. без учета НДС.</a:t>
                      </a:r>
                      <a:r>
                        <a:rPr lang="ru-RU" sz="8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НДС начисляется и уплачивается по ставке, установленной действующим законодательством РФ на момент оказания услуг.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участия в запросе предложений 85</a:t>
                      </a: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000,00 </a:t>
                      </a: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том числе НДС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Общепит-кофеточка с посадочной зоной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Срок договора   - 36 месяцев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Изменение размера арендной платы раз в год 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3.Одностороннее расторжение за 30 календарных дней.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С даты подписания акта приема-передачи помещений и в течение 90 календарных дней либо до момента начала коммерческой деятельности, в зависимости от того, какая из дат наступит ранее, для АРЕНДАТОРА действую арендные каникулы, для осуществления ремонтных работ, технических подключений установки и наладки оборудования, в течение которых АРЕНДАТОРУ будет начисляться арендная плата в размере 1000,0 (одна тысяча) рублей, в т.ч. НДС.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Предоставление данных о выручке ежемесячно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Обязательное предоставление доступа в ОФД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сдается в аренду место с подключением э/э,/воды/интернета и т.п.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Перегородки/ячейки арендатор возводит самостоятельно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algn="ctr" defTabSz="1043305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Терминал внутренних воздушных  авиалиний, 3 этаж</a:t>
                      </a:r>
                    </a:p>
                    <a:p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стерильная зона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50,22 кв.м.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(двадцать) % от суммы ежемесячной выручки АРЕНДАТОРА без учета НДС, но не менее 4,27 руб., за одного пассажира, обслуженного аэропортом (всего обслуженных), руб. без учета НДС.</a:t>
                      </a:r>
                      <a:r>
                        <a:rPr lang="ru-RU" sz="8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НДС начисляется и уплачивается по ставке, установленной действующим законодательством РФ на момент оказания услуг.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участия в запросе предложений 258</a:t>
                      </a: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000,00 </a:t>
                      </a: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том числе НДС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Свободное назначение (за исключением предприятий общественного питания)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Срок договора: 24 месяца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Изменение размера арендной платы раз в год 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Одностороннее расторжение за 30 календарных дней.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С даты подписания акта приема-передачи помещений и в течение 30 календарных дней либо до момента начала коммерческой деятельности, в зависимости от того, какая из дат наступит ранее, для АРЕНДАТОРА действую арендные каникулы, для осуществления ремонтных работ, технических подключений установки и наладки оборудования, в течение которых АРЕНДАТОРУ будет начисляться арендная плата в размере 1000,0 (одна тысяча) рублей, в т.ч. НДС.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Предоставление данных о выручке ежемесячно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Обязательное предоставление доступа в ОФД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сдается в аренду место с подключением э/э, интернета и т.п.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Перегородки/ячейки арендатор возводит самостоятельно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459328">
                <a:tc>
                  <a:txBody>
                    <a:bodyPr/>
                    <a:lstStyle/>
                    <a:p>
                      <a:pPr marL="0" algn="ctr" defTabSz="1043305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Терминал внутренних воздушных  авиалиний, 3 этаж</a:t>
                      </a:r>
                    </a:p>
                    <a:p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стерильная зона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57,56 </a:t>
                      </a: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(двадцать) % от суммы ежемесячной выручки АРЕНДАТОРА без учета НДС, но не менее 4,89 руб., за одного пассажира, обслуженного аэропортом (всего обслуженных), руб. без учета НДС.</a:t>
                      </a:r>
                      <a:r>
                        <a:rPr lang="ru-RU" sz="8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НДС начисляется и уплачивается по ставке, установленной действующим законодательством РФ на момент оказания услуг.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участия в запросе предложений 296 000,00</a:t>
                      </a:r>
                    </a:p>
                    <a:p>
                      <a:pPr algn="ctr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том числе НДС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Свободное назначение (за исключением предприятий общественного питания)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Срок договора: 24 месяца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Изменение размера арендной платы раз в год 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Одностороннее расторжение за 30 календарных дней.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С даты подписания акта приема-передачи помещений и в течение 30 календарных дней либо до момента начала коммерческой деятельности, в зависимости от того, какая из дат наступит ранее, для АРЕНДАТОРА действую арендные каникулы, для осуществления ремонтных работ, технических подключений установки и наладки оборудования, в течение которых АРЕНДАТОРУ будет начисляться арендная плата в размере 1000,0 (одна тысяча) рублей, в т.ч. НДС.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Предоставление данных о выручке ежемесячно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Обязательное предоставление доступа в ОФД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сдается в аренду место с подключением э/э, интернета и т.п.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Перегородки/ячейки арендатор возводит самостоятельно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6054" y="111843"/>
            <a:ext cx="11661747" cy="11710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654" y="305826"/>
            <a:ext cx="1182854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коммерческие площади </a:t>
            </a:r>
          </a:p>
          <a:p>
            <a:pPr lvl="0">
              <a:lnSpc>
                <a:spcPct val="8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133001840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9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020830"/>
              </p:ext>
            </p:extLst>
          </p:nvPr>
        </p:nvGraphicFramePr>
        <p:xfrm>
          <a:off x="236052" y="850501"/>
          <a:ext cx="11661748" cy="541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016"/>
                <a:gridCol w="1066380"/>
                <a:gridCol w="540185"/>
                <a:gridCol w="2530862"/>
                <a:gridCol w="1340457"/>
                <a:gridCol w="5647848"/>
              </a:tblGrid>
              <a:tr h="56787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лота на схеме</a:t>
                      </a:r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</a:t>
                      </a:r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кв.м.</a:t>
                      </a:r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Минимальные коммерческие условия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обеспечения заявки на участие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</a:p>
                  </a:txBody>
                  <a:tcPr>
                    <a:solidFill>
                      <a:schemeClr val="accent1">
                        <a:alpha val="25000"/>
                      </a:schemeClr>
                    </a:solidFill>
                  </a:tcPr>
                </a:tc>
              </a:tr>
              <a:tr h="816202">
                <a:tc>
                  <a:txBody>
                    <a:bodyPr/>
                    <a:lstStyle/>
                    <a:p>
                      <a:pPr marL="0" algn="ctr" defTabSz="1043305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Терминал внутренних воздушных  авиалиний, 3 этаж</a:t>
                      </a:r>
                    </a:p>
                    <a:p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стерильная зона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27,40 кв.м.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(двадцать) % от суммы ежемесячной выручки АРЕНДАТОРА без учета НДС, но не менее 2,33 руб., за одного пассажира, обслуженного аэропортом (всего обслуженных), руб. без учета НДС.</a:t>
                      </a:r>
                      <a:r>
                        <a:rPr lang="ru-RU" sz="8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НДС начисляется и уплачивается по ставке, установленной действующим законодательством РФ на момент оказания услуг.</a:t>
                      </a:r>
                    </a:p>
                    <a:p>
                      <a:pPr algn="ctr"/>
                      <a:endParaRPr lang="ru-RU" sz="8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участия в запросе предложений 142 000,00 в том числе НДС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Свободное назначение (за исключением предприятий общественного питания)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Срок договора: 24 месяца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Изменение размера арендной платы раз в год 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Одностороннее расторжение за 30 календарных дней.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С даты подписания акта приема-передачи помещений и в течение 30 календарных дней либо до момента начала коммерческой деятельности, в зависимости от того, какая из дат наступит ранее, для АРЕНДАТОРА действую арендные каникулы, для осуществления ремонтных работ, технических подключений установки и наладки оборудования, в течение которых АРЕНДАТОРУ будет начисляться арендная плата в размере 1000,0 (одна тысяча) рублей, в т.ч. НДС.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Предоставление данных о выручке ежемесячно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Обязательное предоставление доступа в ОФД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сдается в аренду место с подключением э/э, интернета и т.п.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Перегородки/ячейки арендатор возводит самостоятельно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802767">
                <a:tc>
                  <a:txBody>
                    <a:bodyPr/>
                    <a:lstStyle/>
                    <a:p>
                      <a:pPr marL="0" algn="ctr" defTabSz="1043305" rtl="0" eaLnBrk="1" latinLnBrk="0" hangingPunct="1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Терминал внутренних воздушных  авиалиний, 3 этаж</a:t>
                      </a:r>
                    </a:p>
                    <a:p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стерильная зона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27,70 </a:t>
                      </a:r>
                      <a:r>
                        <a:rPr lang="ru-RU" sz="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кв.м.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(двадцать) % от суммы ежемесячной выручки АРЕНДАТОРА без учета НДС, но не менее 2,35 руб., за одного пассажира, обслуженного аэропортом (всего обслуженных), руб. без учета НДС.</a:t>
                      </a:r>
                      <a:r>
                        <a:rPr lang="ru-RU" sz="8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НДС начисляется и уплачивается по ставке, установленной действующим законодательством РФ на момент оказания услуг.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участия в запросе предложений 143 000,00</a:t>
                      </a:r>
                    </a:p>
                    <a:p>
                      <a:pPr algn="ctr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том числе НДС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Свободное назначение (за исключением предприятий общественного питания)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Срок договора: 24 месяца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Изменение размера арендной платы раз в год 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Одностороннее расторжение за 30 календарных дней.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С даты подписания акта приема-передачи помещений и в течение 30 календарных дней либо до момента начала коммерческой деятельности, в зависимости от того, какая из дат наступит ранее, для АРЕНДАТОРА действую арендные каникулы, для осуществления ремонтных работ, технических подключений установки и наладки оборудования, в течение которых АРЕНДАТОРУ будет начисляться арендная плата в размере 1000,0 (одна тысяча) рублей, в т.ч. НДС.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Предоставление данных о выручке ежемесячно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Обязательное предоставление доступа в ОФД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сдается в аренду место с подключением э/э, интернета и т.п.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Перегородки/ячейки арендатор возводит самостоятельно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802767">
                <a:tc>
                  <a:txBody>
                    <a:bodyPr/>
                    <a:lstStyle/>
                    <a:p>
                      <a:pPr marL="0" algn="ctr" defTabSz="1043305" rtl="0" eaLnBrk="1" latinLnBrk="0" hangingPunct="1"/>
                      <a:r>
                        <a:rPr lang="en-US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Терминал внутренних воздушных  авиалиний, </a:t>
                      </a:r>
                      <a:r>
                        <a:rPr lang="en-US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этаж</a:t>
                      </a:r>
                    </a:p>
                    <a:p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нестерильная зона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65,23 кв.м.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(двадцать) % от суммы ежемесячной выручки АРЕНДАТОРА без учета НДС, но не менее 1,37 руб., за одного пассажира, обслуженного аэропортом (всего обслуженных), руб. без учета НДС.</a:t>
                      </a:r>
                      <a:r>
                        <a:rPr lang="ru-RU" sz="8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НДС начисляется и уплачивается по ставке, установленной действующим законодательством РФ на момент оказания услуг.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участия в запросе предложений </a:t>
                      </a:r>
                    </a:p>
                    <a:p>
                      <a:pPr algn="ctr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ru-RU" sz="8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000,00</a:t>
                      </a:r>
                      <a:endParaRPr lang="ru-RU" sz="8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том числе НД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Общепит-кофеточка с посадочной зоной (в 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VIP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зале)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Срок договора   - 36 месяцев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Изменение размера арендной платы раз в год 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3.Одностороннее расторжение за 30 календарных дней.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С даты подписания акта приема-передачи помещений и в течение 90 календарных дней либо до момента начала коммерческой деятельности, в зависимости от того, какая из дат наступит ранее, для АРЕНДАТОРА действую арендные каникулы, для осуществления ремонтных работ, технических подключений установки и наладки оборудования, в течение которых АРЕНДАТОРУ будет начисляться арендная плата в размере 1000,0 (одна тысяча) рублей, в т.ч. НДС.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Предоставление данных о выручке ежемесячно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Обязательное предоставление доступа в ОФД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сдается в аренду место с подключением э/э,/воды/интернета и т.п.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Перегородки/ячейки арендатор возводит самостоятельно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6054" y="111843"/>
            <a:ext cx="11661747" cy="11710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654" y="305826"/>
            <a:ext cx="1182854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коммерческие площади </a:t>
            </a:r>
          </a:p>
          <a:p>
            <a:pPr lvl="0">
              <a:lnSpc>
                <a:spcPct val="8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Запроса предложений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133001840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91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7269" y="809291"/>
            <a:ext cx="9593252" cy="54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3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Пассажиропоток аэропорта Магадан (Сокол)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5332" y="168670"/>
            <a:ext cx="11661747" cy="117107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628987"/>
              </p:ext>
            </p:extLst>
          </p:nvPr>
        </p:nvGraphicFramePr>
        <p:xfrm>
          <a:off x="1101455" y="1799861"/>
          <a:ext cx="9969500" cy="1544702"/>
        </p:xfrm>
        <a:graphic>
          <a:graphicData uri="http://schemas.openxmlformats.org/drawingml/2006/table">
            <a:tbl>
              <a:tblPr/>
              <a:tblGrid>
                <a:gridCol w="20447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92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Общий пассажиропоток, тыс.чел.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янв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фев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июн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июл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12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6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159158"/>
              </p:ext>
            </p:extLst>
          </p:nvPr>
        </p:nvGraphicFramePr>
        <p:xfrm>
          <a:off x="312093" y="325232"/>
          <a:ext cx="11657403" cy="63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658"/>
                <a:gridCol w="5535745"/>
              </a:tblGrid>
              <a:tr h="513367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Даты/Этапы/Сроки проведения конкурса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Примечание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78191" marR="78191" marT="41468" marB="41468"/>
                </a:tc>
              </a:tr>
              <a:tr h="5818233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Документация о запросе предложений, начиная с </a:t>
                      </a:r>
                      <a:r>
                        <a:rPr lang="ru-RU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13.11.2024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в режиме свободного доступа размещается в сети Интернет на сайте 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https://www.zakupki.ru/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доступна по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ссылке: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https://www.zakupki.ru/lot_view/133001840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Заявка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участие должна быть подана в электронном виде в срок до 10-00 часов местного времени</a:t>
                      </a:r>
                      <a:r>
                        <a:rPr lang="ru-RU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26.11.2024 </a:t>
                      </a:r>
                      <a:r>
                        <a:rPr lang="ru-RU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</a:t>
                      </a:r>
                    </a:p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Уточненная заявка после получения предложения на участие в процедуре переторжки подается в электронной форме на сайте по вышеуказанной ссылке в срок, указанный в официальном приглашении на участие.</a:t>
                      </a:r>
                    </a:p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Рассмотрение заявок и осуществление допуска для проведения процедуры переторжки будет производиться с 11-00 часов </a:t>
                      </a:r>
                      <a:r>
                        <a:rPr lang="ru-RU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26.11.2024 </a:t>
                      </a:r>
                      <a:r>
                        <a:rPr lang="ru-RU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Подведение итогов будет производиться в 15-00 часов местного времени </a:t>
                      </a:r>
                      <a:r>
                        <a:rPr lang="ru-RU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27.11.2024г</a:t>
                      </a:r>
                      <a:r>
                        <a:rPr lang="ru-RU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ru-RU" sz="1600" dirty="0" smtClean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НДС начисляется и уплачивается по ставке, установленной действующим законодательством РФ</a:t>
                      </a:r>
                    </a:p>
                    <a:p>
                      <a:pPr algn="l"/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Площадь будет уточняться после согласования концепции с победителем Запроса. В случае уменьшения площади ставка аренды в меньшую сторону не пересматривается и не изменяется. В случае увеличения площади ставка аренды соразмерно увеличивается.</a:t>
                      </a:r>
                    </a:p>
                    <a:p>
                      <a:pPr algn="l"/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 - Арендная плата в месяц, при применении ставки за 1 (одного) пассажира обслуженного в соответствующей зоне аэровокзального комплекса, в.т.ч.</a:t>
                      </a:r>
                      <a:r>
                        <a:rPr lang="ru-RU" sz="1800" b="0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транзитного,  рассчитывается по формуле:, где:</a:t>
                      </a:r>
                    </a:p>
                    <a:p>
                      <a:endParaRPr lang="ru-RU" sz="1800" dirty="0" smtClean="0">
                        <a:solidFill>
                          <a:srgbClr val="0070C0"/>
                        </a:solidFill>
                        <a:latin typeface="+mn-lt"/>
                      </a:endParaRP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PAX мес. - Количество пассажиров, обслуженных в соответствующей зоне, в.т.ч. транзитных, за месяц, чел.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 – арендная плата в месяц, рублей без учета НДС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*** - за исключением пассажиров Таможенного союза</a:t>
                      </a:r>
                    </a:p>
                    <a:p>
                      <a:endParaRPr lang="ru-RU" sz="16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34" y="4216105"/>
            <a:ext cx="2951535" cy="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2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212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8177" y="593218"/>
            <a:ext cx="998342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3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ПРИГЛАШАЕМ К СОТРУДНИЧЕСТВУ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177" y="1502341"/>
            <a:ext cx="585901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Документация о запросе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предложений, в 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режиме свободного доступа размещается в сети Интернет на сайте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https://airport-magadan.ru/partners/rent/</a:t>
            </a:r>
            <a:endParaRPr lang="ru-RU" sz="1400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u="sng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u="sng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КОНТАКТЫ:</a:t>
            </a:r>
          </a:p>
          <a:p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Вершинина Людмила Юрьевна</a:t>
            </a:r>
          </a:p>
          <a:p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мобильный: +7 929 480 96 67 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nad@aerochita.ru</a:t>
            </a:r>
            <a:endParaRPr lang="ru-RU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187" y="5638284"/>
            <a:ext cx="11355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наличия у Вас информации о признаках мошенничества, коррупции, злоупотребления должностными полномочиями со стороны сотрудников Организатора торгов или участников процедур, просим Вас сообщить об этом по следующим контактам:</a:t>
            </a:r>
            <a:br>
              <a:rPr lang="ru-RU" sz="9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электронной почты:</a:t>
            </a:r>
            <a:br>
              <a:rPr lang="ru-RU" sz="9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HotLine@novaport.ru</a:t>
            </a:r>
            <a:br>
              <a:rPr lang="ru-RU" sz="9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Назначение: Заместителю Генерального директора по закупкам, контролю и специальным проектам развития</a:t>
            </a:r>
            <a:br>
              <a:rPr lang="ru-RU" sz="9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+7 (4012) 610 – 506</a:t>
            </a: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397" y="1432231"/>
            <a:ext cx="5170394" cy="2863712"/>
          </a:xfrm>
          <a:prstGeom prst="rect">
            <a:avLst/>
          </a:prstGeom>
          <a:effectLst>
            <a:outerShdw blurRad="203200" dist="50800" dir="5400000" algn="ctr" rotWithShape="0">
              <a:srgbClr val="000000">
                <a:alpha val="74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85187" y="4407178"/>
            <a:ext cx="87611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подачи заявки необходимо предоставить проект/дизайн макет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планируемой коммерческой зоны.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содержать план помещения, цветовую гамму, расположение мебели, освещение, декоративные элементы.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 Подведение инженерных коммуникаций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силами и за счет средств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Арендатора.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9568</TotalTime>
  <Words>1653</Words>
  <Application>Microsoft Office PowerPoint</Application>
  <PresentationFormat>Широкоэкранный</PresentationFormat>
  <Paragraphs>209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 увеличения прибыльности от деятельности грузового комплекса в аэропорту Магадан</dc:title>
  <dc:creator>Русаков Михаил Григорьевич</dc:creator>
  <cp:lastModifiedBy>Елизавета</cp:lastModifiedBy>
  <cp:revision>271</cp:revision>
  <cp:lastPrinted>2024-09-19T08:36:36Z</cp:lastPrinted>
  <dcterms:created xsi:type="dcterms:W3CDTF">2022-07-07T06:00:00Z</dcterms:created>
  <dcterms:modified xsi:type="dcterms:W3CDTF">2024-11-13T07:07:37Z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31E19A26BC2D46809991A8372AE3B8C5_12</vt:lpwstr>
  </property>
  <property fmtid="{D5CDD505-2E9C-101B-9397-08002B2CF9AE}" pid="3" name="KSOProductBuildVer">
    <vt:lpwstr>1049-12.2.0.17153</vt:lpwstr>
  </property>
</Properties>
</file>